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9" r:id="rId11"/>
    <p:sldId id="264" r:id="rId12"/>
    <p:sldId id="268" r:id="rId13"/>
    <p:sldId id="265" r:id="rId14"/>
    <p:sldId id="270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A5B9D7-6A18-4AD2-166E-A4074EA1CA59}" v="1" dt="2021-01-11T03:57:54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0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A7A9-C672-47F4-98C9-E4EED2D1BF84}" type="datetimeFigureOut">
              <a:rPr lang="en-US"/>
              <a:t>1/11/21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572E1-0902-408F-9DF7-B114252F945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4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572E1-0902-408F-9DF7-B114252F945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video" Target="https://www.youtube.com/embed/EGt8XNqSjMw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lcyRVJ7glNo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video" Target="https://www.youtube.com/embed/ScxPwYU9-lg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20C988C-FAAD-4B22-8BA7-6B5DEFD8D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7B1E9-798F-1242-8F54-860B94D1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73946"/>
            <a:ext cx="511415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Presentation Instructions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775A955-5172-924D-BAE1-64DB0451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1415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Move from slide to slide using the  up and down arrows on your keyboard.</a:t>
            </a:r>
          </a:p>
          <a:p>
            <a:r>
              <a:rPr lang="en-US"/>
              <a:t>Each slide has a narration identified by the speaker Icon. Click on it to hear the Commissions comments for the points on each slide.</a:t>
            </a:r>
          </a:p>
          <a:p>
            <a:r>
              <a:rPr lang="en-US"/>
              <a:t>Click on the play button</a:t>
            </a:r>
          </a:p>
          <a:p>
            <a:pPr marL="0"/>
            <a:r>
              <a:rPr lang="en-US"/>
              <a:t> to watch the videos 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2635" y="2507215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32189" flipV="1">
            <a:off x="7537061" y="1878543"/>
            <a:ext cx="4592562" cy="45925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Shape, arrow&#10;&#10;Description automatically generated">
            <a:extLst>
              <a:ext uri="{FF2B5EF4-FFF2-40B4-BE49-F238E27FC236}">
                <a16:creationId xmlns:a16="http://schemas.microsoft.com/office/drawing/2014/main" id="{27C0B9F3-164B-C64B-8052-06B894A63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51" y="614455"/>
            <a:ext cx="2403889" cy="2109534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  <p:pic>
        <p:nvPicPr>
          <p:cNvPr id="10" name="Picture 9" descr="A white logo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A9B99C5D-B08E-FC45-A1C2-A613FC97A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405927" y="3426419"/>
            <a:ext cx="2636918" cy="2109534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72D1F4-4B0A-D64A-BB50-6DDBEE63B7AA}"/>
              </a:ext>
            </a:extLst>
          </p:cNvPr>
          <p:cNvCxnSpPr>
            <a:cxnSpLocks/>
          </p:cNvCxnSpPr>
          <p:nvPr/>
        </p:nvCxnSpPr>
        <p:spPr>
          <a:xfrm flipV="1">
            <a:off x="5465820" y="2126623"/>
            <a:ext cx="1523684" cy="1594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71261A-A828-A74E-9A3C-1B1B1717D506}"/>
              </a:ext>
            </a:extLst>
          </p:cNvPr>
          <p:cNvCxnSpPr>
            <a:cxnSpLocks/>
          </p:cNvCxnSpPr>
          <p:nvPr/>
        </p:nvCxnSpPr>
        <p:spPr>
          <a:xfrm flipV="1">
            <a:off x="4720856" y="4731377"/>
            <a:ext cx="3615070" cy="6367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740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05D53-F368-4EFB-8871-47AAA0BD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Athlete</a:t>
            </a:r>
            <a:r>
              <a:rPr lang="en-US" sz="2600" kern="1200">
                <a:latin typeface="+mj-lt"/>
                <a:ea typeface="+mj-ea"/>
                <a:cs typeface="+mj-cs"/>
              </a:rPr>
              <a:t> safety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9AE69-5C61-4F7C-A5A2-AB713A891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cs typeface="Calibri"/>
              </a:rPr>
              <a:t>What is the athlete safety concern in this contest?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cs typeface="Calibri"/>
              </a:rPr>
              <a:t>When does the referee know there is a problem?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cs typeface="Calibri"/>
              </a:rPr>
              <a:t>How does she communicate this with the rest of the referee team?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cs typeface="Calibri"/>
              </a:rPr>
              <a:t>What is the result?</a:t>
            </a:r>
            <a:endParaRPr lang="en-US" sz="1700" dirty="0">
              <a:cs typeface="Calibri"/>
            </a:endParaRP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7CC05045-C034-45F8-BC51-333A2A9287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01184" y="883539"/>
            <a:ext cx="6922008" cy="5191506"/>
          </a:xfrm>
          <a:prstGeom prst="rect">
            <a:avLst/>
          </a:prstGeom>
        </p:spPr>
      </p:pic>
      <p:pic>
        <p:nvPicPr>
          <p:cNvPr id="3" name="Audio Recording Jan 9, 2021 at 3:32:35 PM" descr="Audio Recording Jan 9, 2021 at 3:32:35 PM">
            <a:hlinkClick r:id="" action="ppaction://media"/>
            <a:extLst>
              <a:ext uri="{FF2B5EF4-FFF2-40B4-BE49-F238E27FC236}">
                <a16:creationId xmlns:a16="http://schemas.microsoft.com/office/drawing/2014/main" id="{EA77C16C-49D5-2947-A8E5-8A7329C4F2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6336" y="14265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9CDDA-9F6C-4DDA-AF3B-2A89AF4D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Contest Fairness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46E9A-3947-40C6-B4F8-20E727DB9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3600" dirty="0">
              <a:cs typeface="Calibri"/>
            </a:endParaRPr>
          </a:p>
          <a:p>
            <a:r>
              <a:rPr lang="en-US" sz="3600" dirty="0"/>
              <a:t>Athletes </a:t>
            </a:r>
            <a:endParaRPr lang="en-US" sz="3600" dirty="0">
              <a:cs typeface="Calibri"/>
            </a:endParaRPr>
          </a:p>
          <a:p>
            <a:r>
              <a:rPr lang="en-US" sz="3600" dirty="0">
                <a:cs typeface="Calibri"/>
              </a:rPr>
              <a:t>Judo Action</a:t>
            </a:r>
          </a:p>
          <a:p>
            <a:endParaRPr lang="en-US" sz="2200">
              <a:cs typeface="Calibri" panose="020F0502020204030204"/>
            </a:endParaRPr>
          </a:p>
        </p:txBody>
      </p:sp>
      <p:pic>
        <p:nvPicPr>
          <p:cNvPr id="5" name="Picture 5" descr="A person with a racket in front of a crowd&#10;&#10;Description automatically generated">
            <a:extLst>
              <a:ext uri="{FF2B5EF4-FFF2-40B4-BE49-F238E27FC236}">
                <a16:creationId xmlns:a16="http://schemas.microsoft.com/office/drawing/2014/main" id="{F4CF3CCB-148C-4E49-813A-6D7E77265B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6163" r="161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Audio Recording Jan 9, 2021 at 3:44:14 PM" descr="Audio Recording Jan 9, 2021 at 3:44:14 PM">
            <a:hlinkClick r:id="" action="ppaction://media"/>
            <a:extLst>
              <a:ext uri="{FF2B5EF4-FFF2-40B4-BE49-F238E27FC236}">
                <a16:creationId xmlns:a16="http://schemas.microsoft.com/office/drawing/2014/main" id="{6EDE63E4-791F-814A-985B-60B58AAE9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053" y="14652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4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1C4297-6F0D-48BD-9A60-333865A3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Contest Fairness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C3E81-FDD6-44BF-85A3-6063B185C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2252870"/>
            <a:ext cx="3412219" cy="356025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Despite the score at the 20 sec. Mark, it became clear as the  match progressed that only one fighter wanted to fight? What evidence did you see of this?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What drove white's actions that lead to penalties? Was she trying to take unfair advantage or trying to avoid of her opponent?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At the 1:16 mark remaining, athlete safety pops up again as an issue. Would you have stopped the match earlier? Why or why not?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37B32937-457D-4C36-9316-98D4EB9AD9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20640" y="882396"/>
            <a:ext cx="6656832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9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84E49-C782-4541-A724-E3678FFE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Quality Control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89E1F-93A9-4250-BF10-22B04EF64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Technique</a:t>
            </a:r>
          </a:p>
          <a:p>
            <a:r>
              <a:rPr lang="en-US" sz="2200"/>
              <a:t>Attitude </a:t>
            </a:r>
          </a:p>
          <a:p>
            <a:r>
              <a:rPr lang="en-US" sz="2200"/>
              <a:t>Spirit</a:t>
            </a:r>
          </a:p>
          <a:p>
            <a:pPr marL="0" indent="0">
              <a:buNone/>
            </a:pPr>
            <a:endParaRPr lang="en-US" sz="2200" dirty="0">
              <a:cs typeface="Calibri"/>
            </a:endParaRPr>
          </a:p>
        </p:txBody>
      </p:sp>
      <p:pic>
        <p:nvPicPr>
          <p:cNvPr id="5" name="Picture 5" descr="A person jumping in the air&#10;&#10;Description automatically generated">
            <a:extLst>
              <a:ext uri="{FF2B5EF4-FFF2-40B4-BE49-F238E27FC236}">
                <a16:creationId xmlns:a16="http://schemas.microsoft.com/office/drawing/2014/main" id="{48132AB7-42DE-4603-98E3-A36D9A4E3D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6415" r="83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947CC-496D-42E1-9944-28C545780D3D}"/>
              </a:ext>
            </a:extLst>
          </p:cNvPr>
          <p:cNvSpPr txBox="1"/>
          <p:nvPr/>
        </p:nvSpPr>
        <p:spPr>
          <a:xfrm>
            <a:off x="6613742" y="4400811"/>
            <a:ext cx="4935253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0000"/>
                </a:solidFill>
                <a:ea typeface="+mn-lt"/>
                <a:cs typeface="+mn-lt"/>
              </a:rPr>
              <a:t>"</a:t>
            </a:r>
            <a:r>
              <a:rPr lang="en-US" sz="4400">
                <a:solidFill>
                  <a:srgbClr val="FF0000"/>
                </a:solidFill>
                <a:latin typeface="Freestyle Script"/>
              </a:rPr>
              <a:t>Let it be a good match, and if it's not, let it be short!</a:t>
            </a:r>
            <a:r>
              <a:rPr lang="en-US" sz="4400">
                <a:solidFill>
                  <a:srgbClr val="FF0000"/>
                </a:solidFill>
                <a:ea typeface="+mn-lt"/>
                <a:cs typeface="+mn-lt"/>
              </a:rPr>
              <a:t>"</a:t>
            </a:r>
          </a:p>
          <a:p>
            <a:endParaRPr lang="en-US" sz="4400">
              <a:cs typeface="Calibri"/>
            </a:endParaRPr>
          </a:p>
        </p:txBody>
      </p:sp>
      <p:pic>
        <p:nvPicPr>
          <p:cNvPr id="4" name="Audio Recording Jan 10, 2021 at 7:02:53 PM" descr="Audio Recording Jan 10, 2021 at 7:02:53 PM">
            <a:hlinkClick r:id="" action="ppaction://media"/>
            <a:extLst>
              <a:ext uri="{FF2B5EF4-FFF2-40B4-BE49-F238E27FC236}">
                <a16:creationId xmlns:a16="http://schemas.microsoft.com/office/drawing/2014/main" id="{CEC08908-9C6D-4B44-B5F6-0AFCE723B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6851" y="22465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5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DCFCE-5A50-44F7-B8C3-5F00F05A0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Quality Control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BD340-F980-4D6C-BF75-D1F7BD8A4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cs typeface="Calibri"/>
              </a:rPr>
              <a:t>From a judo quality perspective how would you grade this match? A, B, or less? Why?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cs typeface="Calibri"/>
              </a:rPr>
              <a:t>This match should have been much shorter. Why?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cs typeface="Calibri"/>
              </a:rPr>
              <a:t>Why do you think it lasted as long as it did? What do you think was running through the referee's head or maybe his earpiece? Why?</a:t>
            </a:r>
            <a:endParaRPr lang="en-US" sz="17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cs typeface="Calibri"/>
              </a:rPr>
              <a:t>Was white's approach different than the white fighter in the prior match?</a:t>
            </a:r>
            <a:endParaRPr lang="en-US" sz="1700" dirty="0">
              <a:cs typeface="Calibri"/>
            </a:endParaRPr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08A245B4-2CB2-4996-B127-D0D8DB28719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01184" y="883539"/>
            <a:ext cx="6922008" cy="5191506"/>
          </a:xfrm>
          <a:prstGeom prst="rect">
            <a:avLst/>
          </a:prstGeom>
        </p:spPr>
      </p:pic>
      <p:pic>
        <p:nvPicPr>
          <p:cNvPr id="3" name="Audio Recording Jan 10, 2021 at 7:21:58 PM" descr="Audio Recording Jan 10, 2021 at 7:21:58 PM">
            <a:hlinkClick r:id="" action="ppaction://media"/>
            <a:extLst>
              <a:ext uri="{FF2B5EF4-FFF2-40B4-BE49-F238E27FC236}">
                <a16:creationId xmlns:a16="http://schemas.microsoft.com/office/drawing/2014/main" id="{0982C7D8-EAF6-C84C-B840-787C836B39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5430" y="14265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group of people on a court&#10;&#10;Description automatically generated">
            <a:extLst>
              <a:ext uri="{FF2B5EF4-FFF2-40B4-BE49-F238E27FC236}">
                <a16:creationId xmlns:a16="http://schemas.microsoft.com/office/drawing/2014/main" id="{5B7400D8-6483-4794-BB08-E566E9F84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906" r="19539"/>
          <a:stretch/>
        </p:blipFill>
        <p:spPr>
          <a:xfrm>
            <a:off x="1282700" y="2984500"/>
            <a:ext cx="4953000" cy="2755900"/>
          </a:xfrm>
          <a:prstGeom prst="rect">
            <a:avLst/>
          </a:prstGeom>
        </p:spPr>
      </p:pic>
      <p:pic>
        <p:nvPicPr>
          <p:cNvPr id="5" name="Picture 5" descr="A picture containing wheel&#10;&#10;Description automatically generated">
            <a:extLst>
              <a:ext uri="{FF2B5EF4-FFF2-40B4-BE49-F238E27FC236}">
                <a16:creationId xmlns:a16="http://schemas.microsoft.com/office/drawing/2014/main" id="{A72DD6E3-0A77-4D4B-A786-F46C0E712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00" y="2984500"/>
            <a:ext cx="50165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D476D-057B-4264-AB94-4B64857C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What's next?</a:t>
            </a:r>
          </a:p>
        </p:txBody>
      </p:sp>
      <p:pic>
        <p:nvPicPr>
          <p:cNvPr id="6" name="Audio Recording Jan 10, 2021 at 7:55:44 PM" descr="Audio Recording Jan 10, 2021 at 7:55:44 PM">
            <a:hlinkClick r:id="" action="ppaction://media"/>
            <a:extLst>
              <a:ext uri="{FF2B5EF4-FFF2-40B4-BE49-F238E27FC236}">
                <a16:creationId xmlns:a16="http://schemas.microsoft.com/office/drawing/2014/main" id="{E1389162-6463-2E4E-AB58-AD1D46904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9155" y="12110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8716" y="955309"/>
            <a:ext cx="7074568" cy="2898975"/>
          </a:xfrm>
        </p:spPr>
        <p:txBody>
          <a:bodyPr>
            <a:normAutofit fontScale="90000"/>
          </a:bodyPr>
          <a:lstStyle/>
          <a:p>
            <a:r>
              <a:rPr lang="en-US" sz="6100">
                <a:solidFill>
                  <a:srgbClr val="FFFFFF"/>
                </a:solidFill>
                <a:cs typeface="Calibri Light"/>
              </a:rPr>
              <a:t>Referee Webinar Series-</a:t>
            </a:r>
            <a:br>
              <a:rPr lang="en-US" sz="6100" dirty="0">
                <a:cs typeface="Calibri Light"/>
              </a:rPr>
            </a:br>
            <a:r>
              <a:rPr lang="en-US" sz="6100">
                <a:solidFill>
                  <a:srgbClr val="FFFFFF"/>
                </a:solidFill>
                <a:cs typeface="Calibri Light"/>
              </a:rPr>
              <a:t>#1-Purpose and </a:t>
            </a:r>
            <a:r>
              <a:rPr lang="en-US" sz="6100" dirty="0">
                <a:solidFill>
                  <a:srgbClr val="FFFFFF"/>
                </a:solidFill>
                <a:cs typeface="Calibri Light"/>
              </a:rPr>
              <a:t>Process 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Judo BC –Referee Commission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wheel&#10;&#10;Description automatically generated">
            <a:extLst>
              <a:ext uri="{FF2B5EF4-FFF2-40B4-BE49-F238E27FC236}">
                <a16:creationId xmlns:a16="http://schemas.microsoft.com/office/drawing/2014/main" id="{4CC15DD1-9806-4020-ACFB-B868B6F9C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043" y="5821226"/>
            <a:ext cx="1939448" cy="1040150"/>
          </a:xfrm>
          <a:prstGeom prst="rect">
            <a:avLst/>
          </a:prstGeom>
        </p:spPr>
      </p:pic>
      <p:pic>
        <p:nvPicPr>
          <p:cNvPr id="5" name="Audio Recording Jan 9, 2021 at 12:27:57 PM" descr="Audio Recording Jan 9, 2021 at 12:27:57 PM">
            <a:hlinkClick r:id="" action="ppaction://media"/>
            <a:extLst>
              <a:ext uri="{FF2B5EF4-FFF2-40B4-BE49-F238E27FC236}">
                <a16:creationId xmlns:a16="http://schemas.microsoft.com/office/drawing/2014/main" id="{B337C04D-F84E-C548-958D-C6D6393DD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789" y="5496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7B0F9-E86F-4214-9DBC-6924FA11E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Series Objectives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D02F-A9BF-477D-A0D8-63AE5F73F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Highlight the qualities and characteristics of an effective referee.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Outline the purpose and </a:t>
            </a:r>
            <a:r>
              <a:rPr lang="en-US" sz="2200" dirty="0" err="1"/>
              <a:t>priorites</a:t>
            </a:r>
            <a:r>
              <a:rPr lang="en-US" sz="2200" dirty="0"/>
              <a:t> of the referee team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Set out the process of conducting a match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Address topics selected by survey participants</a:t>
            </a:r>
            <a:endParaRPr lang="en-US" sz="2200" dirty="0">
              <a:cs typeface="Calibri"/>
            </a:endParaRPr>
          </a:p>
          <a:p>
            <a:endParaRPr lang="en-US" sz="2200" dirty="0"/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B521024-C4C5-497D-90C4-A8E008FC2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4894" r="1815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Audio Recording Jan 9, 2021 at 12:29:55 PM" descr="Audio Recording Jan 9, 2021 at 12:29:55 PM">
            <a:hlinkClick r:id="" action="ppaction://media"/>
            <a:extLst>
              <a:ext uri="{FF2B5EF4-FFF2-40B4-BE49-F238E27FC236}">
                <a16:creationId xmlns:a16="http://schemas.microsoft.com/office/drawing/2014/main" id="{E5183E6B-1196-194B-8FBC-4846EF2A7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9336" y="8947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8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125B6-80D4-429F-9567-CEA76E9A2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Why do you want to referee?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E39ECA5-2CC1-45CE-9EB2-94646D4623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8309" r="28775" b="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F58CB-2BE9-4B97-AD93-E09B0FC12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5955" y="2071316"/>
            <a:ext cx="6713552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Contribute to the judo community</a:t>
            </a:r>
          </a:p>
          <a:p>
            <a:r>
              <a:rPr lang="en-US" sz="2200" dirty="0"/>
              <a:t>Continue to participate in judo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Support club activities 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Improve understanding of competition rules and how they are applied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Meet other judoka and travel</a:t>
            </a:r>
            <a:endParaRPr lang="en-US" sz="2200" dirty="0">
              <a:cs typeface="Calibri"/>
            </a:endParaRPr>
          </a:p>
        </p:txBody>
      </p:sp>
      <p:pic>
        <p:nvPicPr>
          <p:cNvPr id="3" name="Audio Recording Jan 9, 2021 at 12:32:24 PM" descr="Audio Recording Jan 9, 2021 at 12:32:24 PM">
            <a:hlinkClick r:id="" action="ppaction://media"/>
            <a:extLst>
              <a:ext uri="{FF2B5EF4-FFF2-40B4-BE49-F238E27FC236}">
                <a16:creationId xmlns:a16="http://schemas.microsoft.com/office/drawing/2014/main" id="{33D41C7B-1349-5541-A4F7-E12BCDF7C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2771" y="738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1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A82E-F0CD-4D32-B1AB-7662C601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93" y="2452797"/>
            <a:ext cx="5265107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Things to consider...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A1778-B1A2-4C93-AC09-D161756DF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6063" y="2577187"/>
            <a:ext cx="4555299" cy="37250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Refereeing is a different skill</a:t>
            </a:r>
          </a:p>
          <a:p>
            <a:r>
              <a:rPr lang="en-US" dirty="0">
                <a:cs typeface="Calibri"/>
              </a:rPr>
              <a:t>Refereeing takes time &amp; resources </a:t>
            </a:r>
          </a:p>
          <a:p>
            <a:r>
              <a:rPr lang="en-US" dirty="0">
                <a:cs typeface="Calibri"/>
              </a:rPr>
              <a:t>Referees practice and learn differently</a:t>
            </a:r>
          </a:p>
          <a:p>
            <a:r>
              <a:rPr lang="en-US" dirty="0">
                <a:cs typeface="Calibri"/>
              </a:rPr>
              <a:t>There will be adversity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27E350E-F28D-4483-A540-77F9BEB8FC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55735" y="326554"/>
            <a:ext cx="9670093" cy="2025917"/>
          </a:xfrm>
        </p:spPr>
      </p:pic>
      <p:pic>
        <p:nvPicPr>
          <p:cNvPr id="6" name="Audio Recording Jan 9, 2021 at 12:53:12 PM" descr="Audio Recording Jan 9, 2021 at 12:53:12 PM">
            <a:hlinkClick r:id="" action="ppaction://media"/>
            <a:extLst>
              <a:ext uri="{FF2B5EF4-FFF2-40B4-BE49-F238E27FC236}">
                <a16:creationId xmlns:a16="http://schemas.microsoft.com/office/drawing/2014/main" id="{2F5F0972-573B-3D4E-8649-DE286333D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7246" y="33719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FA51D-4217-4B93-9610-B6BA3F0E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Referees are..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FB0A9-A692-401A-A004-6A3935CB1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Judoka at heart</a:t>
            </a:r>
          </a:p>
          <a:p>
            <a:r>
              <a:rPr lang="en-US" sz="2200" dirty="0">
                <a:cs typeface="Calibri"/>
              </a:rPr>
              <a:t>Interested and objective</a:t>
            </a:r>
          </a:p>
          <a:p>
            <a:r>
              <a:rPr lang="en-US" sz="2200" dirty="0">
                <a:cs typeface="Calibri"/>
              </a:rPr>
              <a:t>Patient </a:t>
            </a:r>
          </a:p>
          <a:p>
            <a:r>
              <a:rPr lang="en-US" sz="2200" dirty="0">
                <a:cs typeface="Calibri"/>
              </a:rPr>
              <a:t>Open and fair-minded </a:t>
            </a:r>
          </a:p>
          <a:p>
            <a:r>
              <a:rPr lang="en-US" sz="2200" dirty="0">
                <a:cs typeface="Calibri"/>
              </a:rPr>
              <a:t>Receptive to feedback and growth-oriented</a:t>
            </a:r>
          </a:p>
          <a:p>
            <a:r>
              <a:rPr lang="en-US" sz="2200" dirty="0">
                <a:cs typeface="Calibri"/>
              </a:rPr>
              <a:t>Confident</a:t>
            </a:r>
          </a:p>
          <a:p>
            <a:r>
              <a:rPr lang="en-US" sz="2200">
                <a:cs typeface="Calibri"/>
              </a:rPr>
              <a:t>Humble</a:t>
            </a:r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>
              <a:cs typeface="Calibri" panose="020F0502020204030204"/>
            </a:endParaRPr>
          </a:p>
        </p:txBody>
      </p:sp>
      <p:pic>
        <p:nvPicPr>
          <p:cNvPr id="6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61D51B1-B2E9-493A-BC45-28BD61C448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1" b="2878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Audio Recording Jan 9, 2021 at 12:55:57 PM" descr="Audio Recording Jan 9, 2021 at 12:55:57 PM">
            <a:hlinkClick r:id="" action="ppaction://media"/>
            <a:extLst>
              <a:ext uri="{FF2B5EF4-FFF2-40B4-BE49-F238E27FC236}">
                <a16:creationId xmlns:a16="http://schemas.microsoft.com/office/drawing/2014/main" id="{5E3F7A64-9966-5640-879E-E7BDC7747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7269" y="14694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972AD-4D07-4B82-AAAF-D67C31E5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A referee's purpose...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BD9F3-EED9-411F-8E01-2205E5BE9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Conduct a safe and high-quality judo match.</a:t>
            </a:r>
          </a:p>
          <a:p>
            <a:pPr marL="0" indent="0">
              <a:buNone/>
            </a:pPr>
            <a:endParaRPr lang="en-US" sz="22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 dirty="0">
                <a:cs typeface="Calibri" panose="020F0502020204030204"/>
              </a:rPr>
              <a:t>"</a:t>
            </a:r>
            <a:r>
              <a:rPr lang="en-US" sz="3600" dirty="0">
                <a:latin typeface="Freestyle Script"/>
                <a:cs typeface="Calibri" panose="020F0502020204030204"/>
              </a:rPr>
              <a:t>Let it be a good match, and if it's not, let it be short!</a:t>
            </a:r>
            <a:r>
              <a:rPr lang="en-US" sz="2200" dirty="0">
                <a:latin typeface="Calibri"/>
                <a:cs typeface="Calibri" panose="020F0502020204030204"/>
              </a:rPr>
              <a:t>"</a:t>
            </a:r>
            <a:endParaRPr lang="en-US" sz="2200">
              <a:cs typeface="Calibri" panose="020F0502020204030204"/>
            </a:endParaRPr>
          </a:p>
        </p:txBody>
      </p:sp>
      <p:pic>
        <p:nvPicPr>
          <p:cNvPr id="5" name="Picture 4" descr="A person jumping in the air&#10;&#10;Description automatically generated">
            <a:extLst>
              <a:ext uri="{FF2B5EF4-FFF2-40B4-BE49-F238E27FC236}">
                <a16:creationId xmlns:a16="http://schemas.microsoft.com/office/drawing/2014/main" id="{4D6049BF-49B0-41F0-A3A1-E6807A046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66" r="16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Audio Recording Jan 9, 2021 at 12:58:09 PM" descr="Audio Recording Jan 9, 2021 at 12:58:09 PM">
            <a:hlinkClick r:id="" action="ppaction://media"/>
            <a:extLst>
              <a:ext uri="{FF2B5EF4-FFF2-40B4-BE49-F238E27FC236}">
                <a16:creationId xmlns:a16="http://schemas.microsoft.com/office/drawing/2014/main" id="{BA5C4040-60C1-1B4F-A84D-4EA9291E3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2273" y="1478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A785F-9F9A-4501-B252-F5887413C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 referee's priorities </a:t>
            </a:r>
          </a:p>
        </p:txBody>
      </p:sp>
      <p:pic>
        <p:nvPicPr>
          <p:cNvPr id="5" name="Picture 5" descr="A close up of a person in a blue shirt&#10;&#10;Description automatically generated">
            <a:extLst>
              <a:ext uri="{FF2B5EF4-FFF2-40B4-BE49-F238E27FC236}">
                <a16:creationId xmlns:a16="http://schemas.microsoft.com/office/drawing/2014/main" id="{9009B8FF-43F0-4187-A8A3-A801758F1F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4794" r="37669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03F2E-53FF-4DC3-A82D-9B7D7A8B2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Athlete Safety</a:t>
            </a:r>
            <a:endParaRPr lang="en-US" sz="3600" dirty="0">
              <a:cs typeface="Calibri"/>
            </a:endParaRPr>
          </a:p>
          <a:p>
            <a:r>
              <a:rPr lang="en-US" sz="3600" dirty="0"/>
              <a:t>Contest Fairness</a:t>
            </a:r>
            <a:endParaRPr lang="en-US" sz="3600" dirty="0">
              <a:cs typeface="Calibri"/>
            </a:endParaRPr>
          </a:p>
          <a:p>
            <a:r>
              <a:rPr lang="en-US" sz="3600" dirty="0"/>
              <a:t>Quality Control</a:t>
            </a:r>
            <a:endParaRPr lang="en-US" sz="3600" dirty="0">
              <a:cs typeface="Calibri"/>
            </a:endParaRPr>
          </a:p>
        </p:txBody>
      </p:sp>
      <p:pic>
        <p:nvPicPr>
          <p:cNvPr id="3" name="Audio Recording Jan 9, 2021 at 1:02:10 PM" descr="Audio Recording Jan 9, 2021 at 1:02:10 PM">
            <a:hlinkClick r:id="" action="ppaction://media"/>
            <a:extLst>
              <a:ext uri="{FF2B5EF4-FFF2-40B4-BE49-F238E27FC236}">
                <a16:creationId xmlns:a16="http://schemas.microsoft.com/office/drawing/2014/main" id="{480CA369-192D-4940-8A8B-494BD558E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393" y="12994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person, sport, person, holding&#10;&#10;Description automatically generated">
            <a:extLst>
              <a:ext uri="{FF2B5EF4-FFF2-40B4-BE49-F238E27FC236}">
                <a16:creationId xmlns:a16="http://schemas.microsoft.com/office/drawing/2014/main" id="{A00F8511-502A-48DA-91A2-1574ACBD03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686" r="20953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E7FDE-2D4E-4022-BF6C-7519610C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51" y="1408031"/>
            <a:ext cx="3438144" cy="11257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/>
              <a:t>Athlete Safety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4DA9D-E30A-4B2D-8533-AA74D15A5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Conditions</a:t>
            </a:r>
            <a:endParaRPr lang="en-US" sz="3600">
              <a:cs typeface="Calibri"/>
            </a:endParaRPr>
          </a:p>
          <a:p>
            <a:r>
              <a:rPr lang="en-US" sz="3600"/>
              <a:t>Actions</a:t>
            </a:r>
            <a:endParaRPr lang="en-US" sz="3600">
              <a:cs typeface="Calibri"/>
            </a:endParaRPr>
          </a:p>
          <a:p>
            <a:r>
              <a:rPr lang="en-US" sz="3600"/>
              <a:t>Movement</a:t>
            </a:r>
            <a:endParaRPr lang="en-US" sz="3600">
              <a:cs typeface="Calibri"/>
            </a:endParaRPr>
          </a:p>
          <a:p>
            <a:pPr marL="0" indent="0">
              <a:buNone/>
            </a:pPr>
            <a:endParaRPr lang="en-US" sz="1700">
              <a:cs typeface="Calibri" panose="020F0502020204030204"/>
            </a:endParaRPr>
          </a:p>
          <a:p>
            <a:pPr marL="0" indent="0">
              <a:buNone/>
            </a:pPr>
            <a:endParaRPr lang="en-US" sz="1700" dirty="0">
              <a:cs typeface="Calibri" panose="020F0502020204030204"/>
            </a:endParaRPr>
          </a:p>
        </p:txBody>
      </p:sp>
      <p:pic>
        <p:nvPicPr>
          <p:cNvPr id="4" name="Audio Recording Jan 9, 2021 at 1:11:59 PM" descr="Audio Recording Jan 9, 2021 at 1:11:59 PM">
            <a:hlinkClick r:id="" action="ppaction://media"/>
            <a:extLst>
              <a:ext uri="{FF2B5EF4-FFF2-40B4-BE49-F238E27FC236}">
                <a16:creationId xmlns:a16="http://schemas.microsoft.com/office/drawing/2014/main" id="{17BA495E-5C6E-654C-9C01-1B7B89DEB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7061" y="17209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457</Words>
  <Application>Microsoft Macintosh PowerPoint</Application>
  <PresentationFormat>Widescreen</PresentationFormat>
  <Paragraphs>69</Paragraphs>
  <Slides>15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Freestyle Script</vt:lpstr>
      <vt:lpstr>office theme</vt:lpstr>
      <vt:lpstr>Presentation Instructions</vt:lpstr>
      <vt:lpstr>Referee Webinar Series- #1-Purpose and Process  </vt:lpstr>
      <vt:lpstr>Series Objectives</vt:lpstr>
      <vt:lpstr>Why do you want to referee?</vt:lpstr>
      <vt:lpstr>Things to consider...</vt:lpstr>
      <vt:lpstr>Referees are..</vt:lpstr>
      <vt:lpstr>A referee's purpose...</vt:lpstr>
      <vt:lpstr>A referee's priorities </vt:lpstr>
      <vt:lpstr>Athlete Safety</vt:lpstr>
      <vt:lpstr>Athlete safety</vt:lpstr>
      <vt:lpstr>Contest Fairness</vt:lpstr>
      <vt:lpstr>Contest Fairness</vt:lpstr>
      <vt:lpstr>Quality Control</vt:lpstr>
      <vt:lpstr>Quality Control</vt:lpstr>
      <vt:lpstr>What's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Referee Webinar Series- #1-Purpose and Process  </dc:title>
  <dc:creator>Graham Magnusson</dc:creator>
  <cp:lastModifiedBy>Graham Magnusson</cp:lastModifiedBy>
  <cp:revision>6</cp:revision>
  <dcterms:created xsi:type="dcterms:W3CDTF">2021-01-11T03:17:19Z</dcterms:created>
  <dcterms:modified xsi:type="dcterms:W3CDTF">2021-01-11T22:26:08Z</dcterms:modified>
</cp:coreProperties>
</file>